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5113000" cy="21386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04319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1043193" algn="l" defTabSz="104319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2086386" algn="l" defTabSz="104319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3129579" algn="l" defTabSz="104319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4172772" algn="l" defTabSz="104319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5215966" algn="l" defTabSz="104319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6259159" algn="l" defTabSz="104319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7302352" algn="l" defTabSz="104319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8345545" algn="l" defTabSz="104319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1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6736">
          <p15:clr>
            <a:srgbClr val="A4A3A4"/>
          </p15:clr>
        </p15:guide>
        <p15:guide id="2" pos="4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288" y="-1068"/>
      </p:cViewPr>
      <p:guideLst>
        <p:guide orient="horz" pos="6736"/>
        <p:guide pos="4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890756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043193" latinLnBrk="0">
      <a:defRPr sz="1200">
        <a:latin typeface="+mj-lt"/>
        <a:ea typeface="+mj-ea"/>
        <a:cs typeface="+mj-cs"/>
        <a:sym typeface="Calibri"/>
      </a:defRPr>
    </a:lvl1pPr>
    <a:lvl2pPr indent="228600" defTabSz="1043193" latinLnBrk="0">
      <a:defRPr sz="1200">
        <a:latin typeface="+mj-lt"/>
        <a:ea typeface="+mj-ea"/>
        <a:cs typeface="+mj-cs"/>
        <a:sym typeface="Calibri"/>
      </a:defRPr>
    </a:lvl2pPr>
    <a:lvl3pPr indent="457200" defTabSz="1043193" latinLnBrk="0">
      <a:defRPr sz="1200">
        <a:latin typeface="+mj-lt"/>
        <a:ea typeface="+mj-ea"/>
        <a:cs typeface="+mj-cs"/>
        <a:sym typeface="Calibri"/>
      </a:defRPr>
    </a:lvl3pPr>
    <a:lvl4pPr indent="685800" defTabSz="1043193" latinLnBrk="0">
      <a:defRPr sz="1200">
        <a:latin typeface="+mj-lt"/>
        <a:ea typeface="+mj-ea"/>
        <a:cs typeface="+mj-cs"/>
        <a:sym typeface="Calibri"/>
      </a:defRPr>
    </a:lvl4pPr>
    <a:lvl5pPr indent="914400" defTabSz="1043193" latinLnBrk="0">
      <a:defRPr sz="1200">
        <a:latin typeface="+mj-lt"/>
        <a:ea typeface="+mj-ea"/>
        <a:cs typeface="+mj-cs"/>
        <a:sym typeface="Calibri"/>
      </a:defRPr>
    </a:lvl5pPr>
    <a:lvl6pPr indent="1143000" defTabSz="1043193" latinLnBrk="0">
      <a:defRPr sz="1200">
        <a:latin typeface="+mj-lt"/>
        <a:ea typeface="+mj-ea"/>
        <a:cs typeface="+mj-cs"/>
        <a:sym typeface="Calibri"/>
      </a:defRPr>
    </a:lvl6pPr>
    <a:lvl7pPr indent="1371600" defTabSz="1043193" latinLnBrk="0">
      <a:defRPr sz="1200">
        <a:latin typeface="+mj-lt"/>
        <a:ea typeface="+mj-ea"/>
        <a:cs typeface="+mj-cs"/>
        <a:sym typeface="Calibri"/>
      </a:defRPr>
    </a:lvl7pPr>
    <a:lvl8pPr indent="1600200" defTabSz="1043193" latinLnBrk="0">
      <a:defRPr sz="1200">
        <a:latin typeface="+mj-lt"/>
        <a:ea typeface="+mj-ea"/>
        <a:cs typeface="+mj-cs"/>
        <a:sym typeface="Calibri"/>
      </a:defRPr>
    </a:lvl8pPr>
    <a:lvl9pPr indent="1828800" defTabSz="1043193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134308" y="6644264"/>
            <a:ext cx="12855497" cy="4584642"/>
          </a:xfrm>
          <a:prstGeom prst="rect">
            <a:avLst/>
          </a:prstGeom>
        </p:spPr>
        <p:txBody>
          <a:bodyPr/>
          <a:lstStyle/>
          <a:p>
            <a:r>
              <a:t>Clic para editar título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2268616" y="12120087"/>
            <a:ext cx="10586881" cy="546592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</a:lstStyle>
          <a:p>
            <a:r>
              <a:t>Haga clic para modificar el estilo de subtítulo del patrón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 para editar título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Haga clic para modificar el estilo de texto del patrón</a:t>
            </a:r>
          </a:p>
          <a:p>
            <a:pPr lvl="1"/>
            <a:r>
              <a:t>Segundo nivel</a:t>
            </a:r>
          </a:p>
          <a:p>
            <a:pPr lvl="2"/>
            <a:r>
              <a:t>Tercer nivel</a:t>
            </a:r>
          </a:p>
          <a:p>
            <a:pPr lvl="3"/>
            <a:r>
              <a:t>Cuarto nivel</a:t>
            </a:r>
          </a:p>
          <a:p>
            <a:pPr lvl="4"/>
            <a:r>
              <a:t>Quinto nivel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18138433" y="2673549"/>
            <a:ext cx="5626908" cy="56911926"/>
          </a:xfrm>
          <a:prstGeom prst="rect">
            <a:avLst/>
          </a:prstGeom>
        </p:spPr>
        <p:txBody>
          <a:bodyPr/>
          <a:lstStyle/>
          <a:p>
            <a:r>
              <a:t>Clic para editar título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1249839" y="2673549"/>
            <a:ext cx="16636526" cy="56911926"/>
          </a:xfrm>
          <a:prstGeom prst="rect">
            <a:avLst/>
          </a:prstGeom>
        </p:spPr>
        <p:txBody>
          <a:bodyPr/>
          <a:lstStyle/>
          <a:p>
            <a:r>
              <a:t>Haga clic para modificar el estilo de texto del patrón</a:t>
            </a:r>
          </a:p>
          <a:p>
            <a:pPr lvl="1"/>
            <a:r>
              <a:t>Segundo nivel</a:t>
            </a:r>
          </a:p>
          <a:p>
            <a:pPr lvl="2"/>
            <a:r>
              <a:t>Tercer nivel</a:t>
            </a:r>
          </a:p>
          <a:p>
            <a:pPr lvl="3"/>
            <a:r>
              <a:t>Cuarto nivel</a:t>
            </a:r>
          </a:p>
          <a:p>
            <a:pPr lvl="4"/>
            <a:r>
              <a:t>Quinto nivel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 para editar título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Haga clic para modificar el estilo de texto del patrón</a:t>
            </a:r>
          </a:p>
          <a:p>
            <a:pPr lvl="1"/>
            <a:r>
              <a:t>Segundo nivel</a:t>
            </a:r>
          </a:p>
          <a:p>
            <a:pPr lvl="2"/>
            <a:r>
              <a:t>Tercer nivel</a:t>
            </a:r>
          </a:p>
          <a:p>
            <a:pPr lvl="3"/>
            <a:r>
              <a:t>Cuarto nivel</a:t>
            </a:r>
          </a:p>
          <a:p>
            <a:pPr lvl="4"/>
            <a:r>
              <a:t>Quinto nivel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1194701" y="13744021"/>
            <a:ext cx="12855496" cy="4247973"/>
          </a:xfrm>
          <a:prstGeom prst="rect">
            <a:avLst/>
          </a:prstGeo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t>Clic para editar título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1194701" y="9065313"/>
            <a:ext cx="12855496" cy="467870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100"/>
              </a:spcBef>
              <a:buSzTx/>
              <a:buFontTx/>
              <a:buNone/>
              <a:defRPr sz="4600">
                <a:solidFill>
                  <a:srgbClr val="888888"/>
                </a:solidFill>
              </a:defRPr>
            </a:lvl1pPr>
          </a:lstStyle>
          <a:p>
            <a:r>
              <a:t>Haga clic para modificar el estilo de texto del patrón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 para editar título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idx="1"/>
          </p:nvPr>
        </p:nvSpPr>
        <p:spPr>
          <a:xfrm>
            <a:off x="1249840" y="15565995"/>
            <a:ext cx="11130404" cy="44019485"/>
          </a:xfrm>
          <a:prstGeom prst="rect">
            <a:avLst/>
          </a:prstGeom>
        </p:spPr>
        <p:txBody>
          <a:bodyPr/>
          <a:lstStyle>
            <a:lvl1pPr>
              <a:spcBef>
                <a:spcPts val="1500"/>
              </a:spcBef>
              <a:defRPr sz="6400"/>
            </a:lvl1pPr>
            <a:lvl2pPr marL="1801879" indent="-758686">
              <a:spcBef>
                <a:spcPts val="1500"/>
              </a:spcBef>
              <a:defRPr sz="6400"/>
            </a:lvl2pPr>
            <a:lvl3pPr marL="2812086" indent="-725700">
              <a:spcBef>
                <a:spcPts val="1500"/>
              </a:spcBef>
              <a:defRPr sz="6400"/>
            </a:lvl3pPr>
            <a:lvl4pPr marL="3943779" indent="-814200">
              <a:spcBef>
                <a:spcPts val="1500"/>
              </a:spcBef>
              <a:defRPr sz="6400"/>
            </a:lvl4pPr>
            <a:lvl5pPr marL="4986973" indent="-814199">
              <a:spcBef>
                <a:spcPts val="1500"/>
              </a:spcBef>
              <a:defRPr sz="6400"/>
            </a:lvl5pPr>
          </a:lstStyle>
          <a:p>
            <a:r>
              <a:t>Haga clic para modificar el estilo de texto del patrón</a:t>
            </a:r>
          </a:p>
          <a:p>
            <a:pPr lvl="1"/>
            <a:r>
              <a:t>Segundo nivel</a:t>
            </a:r>
          </a:p>
          <a:p>
            <a:pPr lvl="2"/>
            <a:r>
              <a:t>Tercer nivel</a:t>
            </a:r>
          </a:p>
          <a:p>
            <a:pPr lvl="3"/>
            <a:r>
              <a:t>Cuarto nivel</a:t>
            </a:r>
          </a:p>
          <a:p>
            <a:pPr lvl="4"/>
            <a:r>
              <a:t>Quinto nivel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 para editar título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756206" y="4787634"/>
            <a:ext cx="6682444" cy="199525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300"/>
              </a:spcBef>
              <a:buSzTx/>
              <a:buFontTx/>
              <a:buNone/>
              <a:defRPr sz="5500" b="1"/>
            </a:lvl1pPr>
          </a:lstStyle>
          <a:p>
            <a:r>
              <a:t>Haga clic para modificar el estilo de texto del patrón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7682840" y="4787634"/>
            <a:ext cx="6685069" cy="1995259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1300"/>
              </a:spcBef>
              <a:buSzTx/>
              <a:buFontTx/>
              <a:buNone/>
              <a:defRPr sz="55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 para editar título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756206" y="851573"/>
            <a:ext cx="4975729" cy="3624145"/>
          </a:xfrm>
          <a:prstGeom prst="rect">
            <a:avLst/>
          </a:prstGeom>
        </p:spPr>
        <p:txBody>
          <a:bodyPr anchor="b"/>
          <a:lstStyle>
            <a:lvl1pPr algn="l">
              <a:defRPr sz="4600" b="1"/>
            </a:lvl1pPr>
          </a:lstStyle>
          <a:p>
            <a:r>
              <a:t>Clic para editar título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5913108" y="851576"/>
            <a:ext cx="8454799" cy="18254398"/>
          </a:xfrm>
          <a:prstGeom prst="rect">
            <a:avLst/>
          </a:prstGeom>
        </p:spPr>
        <p:txBody>
          <a:bodyPr/>
          <a:lstStyle/>
          <a:p>
            <a:r>
              <a:t>Haga clic para modificar el estilo de texto del patrón</a:t>
            </a:r>
          </a:p>
          <a:p>
            <a:pPr lvl="1"/>
            <a:r>
              <a:t>Segundo nivel</a:t>
            </a:r>
          </a:p>
          <a:p>
            <a:pPr lvl="2"/>
            <a:r>
              <a:t>Tercer nivel</a:t>
            </a:r>
          </a:p>
          <a:p>
            <a:pPr lvl="3"/>
            <a:r>
              <a:t>Cuarto nivel</a:t>
            </a:r>
          </a:p>
          <a:p>
            <a:pPr lvl="4"/>
            <a:r>
              <a:t>Quinto nivel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half" idx="13"/>
          </p:nvPr>
        </p:nvSpPr>
        <p:spPr>
          <a:xfrm>
            <a:off x="756205" y="4475719"/>
            <a:ext cx="4975731" cy="1463025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700"/>
              </a:spcBef>
              <a:buSzTx/>
              <a:buFontTx/>
              <a:buNone/>
              <a:defRPr sz="32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2964432" y="14971872"/>
            <a:ext cx="9074468" cy="1767515"/>
          </a:xfrm>
          <a:prstGeom prst="rect">
            <a:avLst/>
          </a:prstGeom>
        </p:spPr>
        <p:txBody>
          <a:bodyPr anchor="b"/>
          <a:lstStyle>
            <a:lvl1pPr algn="l">
              <a:defRPr sz="4600" b="1"/>
            </a:lvl1pPr>
          </a:lstStyle>
          <a:p>
            <a:r>
              <a:t>Clic para editar título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2964432" y="1911092"/>
            <a:ext cx="9074468" cy="1283303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2964432" y="16739385"/>
            <a:ext cx="9074468" cy="251016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700"/>
              </a:spcBef>
              <a:buSzTx/>
              <a:buFontTx/>
              <a:buNone/>
              <a:defRPr sz="3200"/>
            </a:lvl1pPr>
          </a:lstStyle>
          <a:p>
            <a:r>
              <a:t>Haga clic para modificar el estilo de texto del patrón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756206" y="856526"/>
            <a:ext cx="13611703" cy="356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4318" tIns="104318" rIns="104318" bIns="104318" anchor="ctr">
            <a:normAutofit/>
          </a:bodyPr>
          <a:lstStyle/>
          <a:p>
            <a:r>
              <a:t>Clic para editar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756206" y="4990625"/>
            <a:ext cx="13611703" cy="14115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04318" tIns="104318" rIns="104318" bIns="104318">
            <a:normAutofit/>
          </a:bodyPr>
          <a:lstStyle/>
          <a:p>
            <a:r>
              <a:t>Haga clic para modificar el estilo de texto del patrón</a:t>
            </a:r>
          </a:p>
          <a:p>
            <a:pPr lvl="1"/>
            <a:r>
              <a:t>Segundo nivel</a:t>
            </a:r>
          </a:p>
          <a:p>
            <a:pPr lvl="2"/>
            <a:r>
              <a:t>Tercer nivel</a:t>
            </a:r>
          </a:p>
          <a:p>
            <a:pPr lvl="3"/>
            <a:r>
              <a:t>Cuarto nivel</a:t>
            </a:r>
          </a:p>
          <a:p>
            <a:pPr lvl="4"/>
            <a:r>
              <a:t>Quinto nivel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3798981" y="20079365"/>
            <a:ext cx="568927" cy="627739"/>
          </a:xfrm>
          <a:prstGeom prst="rect">
            <a:avLst/>
          </a:prstGeom>
          <a:ln w="12700">
            <a:miter lim="400000"/>
          </a:ln>
        </p:spPr>
        <p:txBody>
          <a:bodyPr wrap="none" lIns="104318" tIns="104318" rIns="104318" bIns="104318" anchor="ctr">
            <a:spAutoFit/>
          </a:bodyPr>
          <a:lstStyle>
            <a:lvl1pPr algn="r">
              <a:defRPr sz="27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782394" marR="0" indent="-782394" algn="l" defTabSz="1043193" rtl="0" latinLnBrk="0">
        <a:lnSpc>
          <a:spcPct val="100000"/>
        </a:lnSpc>
        <a:spcBef>
          <a:spcPts val="1700"/>
        </a:spcBef>
        <a:spcAft>
          <a:spcPts val="0"/>
        </a:spcAft>
        <a:buClrTx/>
        <a:buSzPct val="100000"/>
        <a:buFont typeface="Arial"/>
        <a:buChar char="•"/>
        <a:tabLst/>
        <a:defRPr sz="73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1786875" marR="0" indent="-743682" algn="l" defTabSz="1043193" rtl="0" latinLnBrk="0">
        <a:lnSpc>
          <a:spcPct val="100000"/>
        </a:lnSpc>
        <a:spcBef>
          <a:spcPts val="1700"/>
        </a:spcBef>
        <a:spcAft>
          <a:spcPts val="0"/>
        </a:spcAft>
        <a:buClrTx/>
        <a:buSzPct val="100000"/>
        <a:buFont typeface="Arial"/>
        <a:buChar char="–"/>
        <a:tabLst/>
        <a:defRPr sz="73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2778687" marR="0" indent="-692301" algn="l" defTabSz="1043193" rtl="0" latinLnBrk="0">
        <a:lnSpc>
          <a:spcPct val="100000"/>
        </a:lnSpc>
        <a:spcBef>
          <a:spcPts val="1700"/>
        </a:spcBef>
        <a:spcAft>
          <a:spcPts val="0"/>
        </a:spcAft>
        <a:buClrTx/>
        <a:buSzPct val="100000"/>
        <a:buFont typeface="Arial"/>
        <a:buChar char="•"/>
        <a:tabLst/>
        <a:defRPr sz="73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3957330" marR="0" indent="-827751" algn="l" defTabSz="1043193" rtl="0" latinLnBrk="0">
        <a:lnSpc>
          <a:spcPct val="100000"/>
        </a:lnSpc>
        <a:spcBef>
          <a:spcPts val="1700"/>
        </a:spcBef>
        <a:spcAft>
          <a:spcPts val="0"/>
        </a:spcAft>
        <a:buClrTx/>
        <a:buSzPct val="100000"/>
        <a:buFont typeface="Arial"/>
        <a:buChar char="–"/>
        <a:tabLst/>
        <a:defRPr sz="73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5000524" marR="0" indent="-827751" algn="l" defTabSz="1043193" rtl="0" latinLnBrk="0">
        <a:lnSpc>
          <a:spcPct val="100000"/>
        </a:lnSpc>
        <a:spcBef>
          <a:spcPts val="1700"/>
        </a:spcBef>
        <a:spcAft>
          <a:spcPts val="0"/>
        </a:spcAft>
        <a:buClrTx/>
        <a:buSzPct val="100000"/>
        <a:buFont typeface="Arial"/>
        <a:buChar char="»"/>
        <a:tabLst/>
        <a:defRPr sz="73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6043717" marR="0" indent="-827751" algn="l" defTabSz="1043193" rtl="0" latinLnBrk="0">
        <a:lnSpc>
          <a:spcPct val="100000"/>
        </a:lnSpc>
        <a:spcBef>
          <a:spcPts val="1700"/>
        </a:spcBef>
        <a:spcAft>
          <a:spcPts val="0"/>
        </a:spcAft>
        <a:buClrTx/>
        <a:buSzPct val="100000"/>
        <a:buFont typeface="Arial"/>
        <a:buChar char="•"/>
        <a:tabLst/>
        <a:defRPr sz="73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7086910" marR="0" indent="-827751" algn="l" defTabSz="1043193" rtl="0" latinLnBrk="0">
        <a:lnSpc>
          <a:spcPct val="100000"/>
        </a:lnSpc>
        <a:spcBef>
          <a:spcPts val="1700"/>
        </a:spcBef>
        <a:spcAft>
          <a:spcPts val="0"/>
        </a:spcAft>
        <a:buClrTx/>
        <a:buSzPct val="100000"/>
        <a:buFont typeface="Arial"/>
        <a:buChar char="•"/>
        <a:tabLst/>
        <a:defRPr sz="73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8130103" marR="0" indent="-827751" algn="l" defTabSz="1043193" rtl="0" latinLnBrk="0">
        <a:lnSpc>
          <a:spcPct val="100000"/>
        </a:lnSpc>
        <a:spcBef>
          <a:spcPts val="1700"/>
        </a:spcBef>
        <a:spcAft>
          <a:spcPts val="0"/>
        </a:spcAft>
        <a:buClrTx/>
        <a:buSzPct val="100000"/>
        <a:buFont typeface="Arial"/>
        <a:buChar char="•"/>
        <a:tabLst/>
        <a:defRPr sz="73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9173298" marR="0" indent="-827751" algn="l" defTabSz="1043193" rtl="0" latinLnBrk="0">
        <a:lnSpc>
          <a:spcPct val="100000"/>
        </a:lnSpc>
        <a:spcBef>
          <a:spcPts val="1700"/>
        </a:spcBef>
        <a:spcAft>
          <a:spcPts val="0"/>
        </a:spcAft>
        <a:buClrTx/>
        <a:buSzPct val="100000"/>
        <a:buFont typeface="Arial"/>
        <a:buChar char="•"/>
        <a:tabLst/>
        <a:defRPr sz="73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1043193" algn="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2086386" algn="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3129579" algn="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4172772" algn="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5215966" algn="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6259159" algn="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7302352" algn="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8345545" algn="r" defTabSz="104319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7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983986" y="769046"/>
            <a:ext cx="11217790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pc="600">
                <a:solidFill>
                  <a:srgbClr val="D8127D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pPr algn="ctr"/>
            <a:r>
              <a:rPr lang="it-IT" sz="2000" dirty="0" smtClean="0"/>
              <a:t>LA COMUNITA’ NORDAFRICANA RACCONTA </a:t>
            </a:r>
          </a:p>
          <a:p>
            <a:pPr algn="ctr"/>
            <a:r>
              <a:rPr lang="it-IT" sz="2000" dirty="0" smtClean="0"/>
              <a:t>IL MUSEO EGIZIO</a:t>
            </a:r>
          </a:p>
        </p:txBody>
      </p:sp>
      <p:sp>
        <p:nvSpPr>
          <p:cNvPr id="113" name="Shape 113"/>
          <p:cNvSpPr/>
          <p:nvPr/>
        </p:nvSpPr>
        <p:spPr>
          <a:xfrm>
            <a:off x="983986" y="1589159"/>
            <a:ext cx="9697905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000" spc="6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it-IT" dirty="0" smtClean="0"/>
              <a:t>www.mondincitta.it</a:t>
            </a:r>
            <a:endParaRPr dirty="0"/>
          </a:p>
        </p:txBody>
      </p:sp>
      <p:sp>
        <p:nvSpPr>
          <p:cNvPr id="114" name="Shape 114"/>
          <p:cNvSpPr/>
          <p:nvPr/>
        </p:nvSpPr>
        <p:spPr>
          <a:xfrm>
            <a:off x="12130392" y="1015696"/>
            <a:ext cx="2115095" cy="194755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12140707" y="1849806"/>
            <a:ext cx="2104779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400" spc="6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/>
              <a:t>LOGO </a:t>
            </a:r>
          </a:p>
        </p:txBody>
      </p:sp>
      <p:sp>
        <p:nvSpPr>
          <p:cNvPr id="116" name="Shape 116"/>
          <p:cNvSpPr/>
          <p:nvPr/>
        </p:nvSpPr>
        <p:spPr>
          <a:xfrm>
            <a:off x="1039062" y="3839102"/>
            <a:ext cx="12500262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000" spc="6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it-IT" dirty="0" smtClean="0"/>
              <a:t>NUOVI CITTADINI</a:t>
            </a:r>
            <a:r>
              <a:rPr dirty="0" smtClean="0"/>
              <a:t>, </a:t>
            </a:r>
            <a:r>
              <a:rPr lang="it-IT" dirty="0" smtClean="0"/>
              <a:t>UN PONTE TRA LE CULTURE</a:t>
            </a:r>
            <a:r>
              <a:rPr dirty="0" smtClean="0"/>
              <a:t>, </a:t>
            </a:r>
            <a:r>
              <a:rPr lang="it-IT" dirty="0" smtClean="0"/>
              <a:t>TORINO E’ LA MIA CITTA’</a:t>
            </a:r>
            <a:r>
              <a:rPr dirty="0" smtClean="0"/>
              <a:t>,</a:t>
            </a:r>
            <a:r>
              <a:rPr lang="it-IT" dirty="0" smtClean="0"/>
              <a:t>VITA QUOTIDIANA NELL’ANTICO EGITTO</a:t>
            </a:r>
            <a:endParaRPr dirty="0"/>
          </a:p>
        </p:txBody>
      </p:sp>
      <p:pic>
        <p:nvPicPr>
          <p:cNvPr id="117" name="image1.pdf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952471" y="2645348"/>
            <a:ext cx="571907" cy="571907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Shape 121"/>
          <p:cNvSpPr/>
          <p:nvPr/>
        </p:nvSpPr>
        <p:spPr>
          <a:xfrm>
            <a:off x="1575316" y="2942914"/>
            <a:ext cx="274283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200" spc="324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it-IT" dirty="0" smtClean="0"/>
              <a:t>MONDI IN CITTA’</a:t>
            </a:r>
            <a:endParaRPr dirty="0"/>
          </a:p>
        </p:txBody>
      </p:sp>
      <p:sp>
        <p:nvSpPr>
          <p:cNvPr id="122" name="Shape 122"/>
          <p:cNvSpPr/>
          <p:nvPr/>
        </p:nvSpPr>
        <p:spPr>
          <a:xfrm>
            <a:off x="4371671" y="2887743"/>
            <a:ext cx="274283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200" spc="372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endParaRPr dirty="0"/>
          </a:p>
        </p:txBody>
      </p:sp>
      <p:sp>
        <p:nvSpPr>
          <p:cNvPr id="123" name="Shape 123"/>
          <p:cNvSpPr/>
          <p:nvPr/>
        </p:nvSpPr>
        <p:spPr>
          <a:xfrm>
            <a:off x="6980441" y="2962345"/>
            <a:ext cx="274283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200" spc="336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endParaRPr dirty="0"/>
          </a:p>
        </p:txBody>
      </p:sp>
      <p:sp>
        <p:nvSpPr>
          <p:cNvPr id="124" name="Shape 124"/>
          <p:cNvSpPr/>
          <p:nvPr/>
        </p:nvSpPr>
        <p:spPr>
          <a:xfrm>
            <a:off x="9552408" y="2962345"/>
            <a:ext cx="274283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200" spc="360">
                <a:solidFill>
                  <a:srgbClr val="535353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endParaRPr dirty="0"/>
          </a:p>
        </p:txBody>
      </p:sp>
      <p:sp>
        <p:nvSpPr>
          <p:cNvPr id="125" name="Shape 125"/>
          <p:cNvSpPr/>
          <p:nvPr/>
        </p:nvSpPr>
        <p:spPr>
          <a:xfrm>
            <a:off x="834348" y="4640847"/>
            <a:ext cx="7479446" cy="600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300" spc="203">
                <a:solidFill>
                  <a:srgbClr val="D8127D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it-IT" dirty="0" smtClean="0"/>
              <a:t>Mondi in città </a:t>
            </a:r>
            <a:r>
              <a:rPr lang="it-IT" dirty="0" err="1" smtClean="0"/>
              <a:t>Onlus</a:t>
            </a:r>
            <a:endParaRPr dirty="0"/>
          </a:p>
        </p:txBody>
      </p:sp>
      <p:sp>
        <p:nvSpPr>
          <p:cNvPr id="126" name="Shape 126"/>
          <p:cNvSpPr/>
          <p:nvPr/>
        </p:nvSpPr>
        <p:spPr>
          <a:xfrm>
            <a:off x="834348" y="13278759"/>
            <a:ext cx="7479446" cy="662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300" spc="600">
                <a:solidFill>
                  <a:srgbClr val="D8127D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/>
              <a:t>CAMBIAMENTI &amp; SFIDE</a:t>
            </a:r>
          </a:p>
        </p:txBody>
      </p:sp>
      <p:sp>
        <p:nvSpPr>
          <p:cNvPr id="127" name="Shape 127"/>
          <p:cNvSpPr/>
          <p:nvPr/>
        </p:nvSpPr>
        <p:spPr>
          <a:xfrm>
            <a:off x="844735" y="5782993"/>
            <a:ext cx="5955664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 spc="352">
                <a:solidFill>
                  <a:srgbClr val="535353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SINTESI DELLA PROGETTUALITÀ</a:t>
            </a:r>
          </a:p>
        </p:txBody>
      </p:sp>
      <p:sp>
        <p:nvSpPr>
          <p:cNvPr id="128" name="Shape 128"/>
          <p:cNvSpPr/>
          <p:nvPr/>
        </p:nvSpPr>
        <p:spPr>
          <a:xfrm>
            <a:off x="7805722" y="5752198"/>
            <a:ext cx="434881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just">
              <a:defRPr sz="1600" spc="392">
                <a:solidFill>
                  <a:srgbClr val="535353"/>
                </a:solidFill>
                <a:latin typeface="Avenir Heavy"/>
                <a:ea typeface="Avenir Heavy"/>
                <a:cs typeface="Avenir Heavy"/>
                <a:sym typeface="Avenir Heavy"/>
              </a:defRPr>
            </a:lvl1pPr>
          </a:lstStyle>
          <a:p>
            <a:r>
              <a:t>OBIETTIVI DI PUBBLICO</a:t>
            </a:r>
          </a:p>
        </p:txBody>
      </p:sp>
      <p:sp>
        <p:nvSpPr>
          <p:cNvPr id="129" name="Shape 129"/>
          <p:cNvSpPr/>
          <p:nvPr/>
        </p:nvSpPr>
        <p:spPr>
          <a:xfrm>
            <a:off x="814654" y="6228436"/>
            <a:ext cx="5977188" cy="5201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/>
            <a:r>
              <a:rPr lang="it-IT" sz="1600" dirty="0" smtClean="0">
                <a:latin typeface="Avenir Book"/>
              </a:rPr>
              <a:t>OBIETTIVO GENERALE: </a:t>
            </a:r>
          </a:p>
          <a:p>
            <a:r>
              <a:rPr lang="it-IT" sz="1600" dirty="0" smtClean="0">
                <a:latin typeface="Avenir Book"/>
              </a:rPr>
              <a:t>coinvolgere </a:t>
            </a:r>
            <a:r>
              <a:rPr lang="it-IT" sz="1600" dirty="0">
                <a:latin typeface="Avenir Book"/>
              </a:rPr>
              <a:t>i membri della comunità arabo-islamica di origine nordafricana </a:t>
            </a:r>
            <a:r>
              <a:rPr lang="it-IT" sz="1600" dirty="0" smtClean="0">
                <a:latin typeface="Avenir Book"/>
              </a:rPr>
              <a:t>nella comprensione e </a:t>
            </a:r>
            <a:r>
              <a:rPr lang="it-IT" sz="1600" dirty="0">
                <a:latin typeface="Avenir Book"/>
              </a:rPr>
              <a:t>fruizione </a:t>
            </a:r>
            <a:r>
              <a:rPr lang="it-IT" sz="1600" dirty="0" smtClean="0">
                <a:latin typeface="Avenir Book"/>
              </a:rPr>
              <a:t>del MUSEO EGIZIO e </a:t>
            </a:r>
            <a:r>
              <a:rPr lang="it-IT" sz="1600" dirty="0">
                <a:latin typeface="Avenir Book"/>
              </a:rPr>
              <a:t>di elaborare contenuti originali </a:t>
            </a:r>
            <a:r>
              <a:rPr lang="it-IT" sz="1600" dirty="0" smtClean="0">
                <a:latin typeface="Avenir Book"/>
              </a:rPr>
              <a:t>a </a:t>
            </a:r>
            <a:r>
              <a:rPr lang="it-IT" sz="1600" dirty="0">
                <a:latin typeface="Avenir Book"/>
              </a:rPr>
              <a:t>partire dalle esperienze e dalle categorie della propria cultura di </a:t>
            </a:r>
            <a:r>
              <a:rPr lang="it-IT" sz="1600" dirty="0" smtClean="0">
                <a:latin typeface="Avenir Book"/>
              </a:rPr>
              <a:t>origine, </a:t>
            </a:r>
            <a:r>
              <a:rPr lang="it-IT" sz="1600" dirty="0">
                <a:latin typeface="Avenir Book"/>
              </a:rPr>
              <a:t>in un’ottica di dialogo e reciproca comprensione</a:t>
            </a:r>
            <a:r>
              <a:rPr lang="it-IT" sz="1600" dirty="0" smtClean="0">
                <a:latin typeface="Avenir Book"/>
              </a:rPr>
              <a:t>.</a:t>
            </a:r>
          </a:p>
          <a:p>
            <a:endParaRPr lang="it-IT" sz="1600" dirty="0">
              <a:latin typeface="Avenir Book"/>
            </a:endParaRPr>
          </a:p>
          <a:p>
            <a:pPr algn="ctr"/>
            <a:r>
              <a:rPr lang="it-IT" sz="1600" dirty="0" smtClean="0">
                <a:latin typeface="Avenir Book"/>
              </a:rPr>
              <a:t>AZIONI: </a:t>
            </a:r>
          </a:p>
          <a:p>
            <a:pPr marL="285750" indent="-285750">
              <a:buFontTx/>
              <a:buChar char="-"/>
            </a:pPr>
            <a:r>
              <a:rPr lang="it-IT" sz="1600" dirty="0" smtClean="0">
                <a:latin typeface="Avenir Book"/>
              </a:rPr>
              <a:t>corso di formazione aiuto guide museali su percorsi specifici (VITA QUOTIDIANA NELL’ANTICO EGITTO) al Museo Egizio per 11 donne nordafricane</a:t>
            </a:r>
          </a:p>
          <a:p>
            <a:pPr marL="285750" indent="-285750">
              <a:buFontTx/>
              <a:buChar char="-"/>
            </a:pPr>
            <a:r>
              <a:rPr lang="it-IT" sz="1600" dirty="0" smtClean="0">
                <a:latin typeface="Avenir Book"/>
              </a:rPr>
              <a:t> visite guidate in Arabo e Italiano sul percorso specifico </a:t>
            </a:r>
          </a:p>
          <a:p>
            <a:pPr marL="285750" indent="-285750">
              <a:buFontTx/>
              <a:buChar char="-"/>
            </a:pPr>
            <a:r>
              <a:rPr lang="it-IT" sz="1600">
                <a:latin typeface="Avenir Book"/>
              </a:rPr>
              <a:t>e</a:t>
            </a:r>
            <a:r>
              <a:rPr lang="it-IT" sz="1600" smtClean="0">
                <a:latin typeface="Avenir Book"/>
              </a:rPr>
              <a:t>laborazione </a:t>
            </a:r>
            <a:r>
              <a:rPr lang="it-IT" sz="1600" dirty="0" smtClean="0">
                <a:latin typeface="Avenir Book"/>
              </a:rPr>
              <a:t>di contenuti originali in Arabo e Italiano </a:t>
            </a:r>
            <a:r>
              <a:rPr lang="it-IT" sz="1600" dirty="0">
                <a:latin typeface="Avenir Book"/>
              </a:rPr>
              <a:t> </a:t>
            </a:r>
          </a:p>
          <a:p>
            <a:pPr algn="r"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endParaRPr sz="1400" dirty="0"/>
          </a:p>
          <a:p>
            <a: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endParaRPr sz="1400" dirty="0"/>
          </a:p>
          <a:p>
            <a: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endParaRPr dirty="0"/>
          </a:p>
          <a:p>
            <a: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endParaRPr dirty="0"/>
          </a:p>
          <a:p>
            <a: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endParaRPr dirty="0"/>
          </a:p>
          <a:p>
            <a: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endParaRPr dirty="0"/>
          </a:p>
          <a:p>
            <a: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endParaRPr dirty="0"/>
          </a:p>
          <a:p>
            <a: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pPr>
            <a:r>
              <a:rPr dirty="0"/>
              <a:t> </a:t>
            </a:r>
          </a:p>
        </p:txBody>
      </p:sp>
      <p:sp>
        <p:nvSpPr>
          <p:cNvPr id="130" name="Shape 130"/>
          <p:cNvSpPr/>
          <p:nvPr/>
        </p:nvSpPr>
        <p:spPr>
          <a:xfrm>
            <a:off x="7805722" y="6228436"/>
            <a:ext cx="5977188" cy="1077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r>
              <a:rPr lang="it-IT" dirty="0" smtClean="0"/>
              <a:t>Pubblico specifico: la comunità arabofona, in particolare donne e bambini, residente a Torino</a:t>
            </a:r>
          </a:p>
          <a:p>
            <a:endParaRPr lang="it-IT" dirty="0"/>
          </a:p>
          <a:p>
            <a:r>
              <a:rPr lang="it-IT" dirty="0" smtClean="0"/>
              <a:t>Pubblico generico interessato alle interconnessioni tra culture</a:t>
            </a:r>
            <a:endParaRPr dirty="0"/>
          </a:p>
        </p:txBody>
      </p:sp>
      <p:sp>
        <p:nvSpPr>
          <p:cNvPr id="131" name="Shape 131"/>
          <p:cNvSpPr/>
          <p:nvPr/>
        </p:nvSpPr>
        <p:spPr>
          <a:xfrm>
            <a:off x="4095151" y="10139622"/>
            <a:ext cx="3168001" cy="255494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>
                <a:solidFill>
                  <a:srgbClr val="595959"/>
                </a:solidFill>
              </a:defRPr>
            </a:pPr>
            <a:endParaRPr/>
          </a:p>
        </p:txBody>
      </p:sp>
      <p:sp>
        <p:nvSpPr>
          <p:cNvPr id="132" name="Shape 132"/>
          <p:cNvSpPr/>
          <p:nvPr/>
        </p:nvSpPr>
        <p:spPr>
          <a:xfrm>
            <a:off x="927152" y="10139622"/>
            <a:ext cx="3168001" cy="255494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>
                <a:solidFill>
                  <a:srgbClr val="595959"/>
                </a:solidFill>
              </a:defRPr>
            </a:pPr>
            <a:endParaRPr/>
          </a:p>
        </p:txBody>
      </p:sp>
      <p:sp>
        <p:nvSpPr>
          <p:cNvPr id="133" name="Shape 133"/>
          <p:cNvSpPr/>
          <p:nvPr/>
        </p:nvSpPr>
        <p:spPr>
          <a:xfrm>
            <a:off x="952471" y="11234774"/>
            <a:ext cx="3178401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400" spc="6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/>
              <a:t>IMMAGINE1</a:t>
            </a:r>
          </a:p>
        </p:txBody>
      </p:sp>
      <p:sp>
        <p:nvSpPr>
          <p:cNvPr id="134" name="Shape 134"/>
          <p:cNvSpPr/>
          <p:nvPr/>
        </p:nvSpPr>
        <p:spPr>
          <a:xfrm>
            <a:off x="4084752" y="11238728"/>
            <a:ext cx="3178401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400" spc="6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/>
              <a:t>IMMAGINE 2</a:t>
            </a:r>
          </a:p>
        </p:txBody>
      </p:sp>
      <p:sp>
        <p:nvSpPr>
          <p:cNvPr id="135" name="Shape 135"/>
          <p:cNvSpPr/>
          <p:nvPr/>
        </p:nvSpPr>
        <p:spPr>
          <a:xfrm>
            <a:off x="858596" y="14040000"/>
            <a:ext cx="4649435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 spc="280">
                <a:solidFill>
                  <a:srgbClr val="535353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RISULTATI</a:t>
            </a:r>
          </a:p>
        </p:txBody>
      </p:sp>
      <p:sp>
        <p:nvSpPr>
          <p:cNvPr id="136" name="Shape 136"/>
          <p:cNvSpPr/>
          <p:nvPr/>
        </p:nvSpPr>
        <p:spPr>
          <a:xfrm>
            <a:off x="5284395" y="14040000"/>
            <a:ext cx="4565739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 spc="328">
                <a:solidFill>
                  <a:srgbClr val="535353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IMPATTI SULL’ORGANIZZAZIONE </a:t>
            </a:r>
          </a:p>
        </p:txBody>
      </p:sp>
      <p:sp>
        <p:nvSpPr>
          <p:cNvPr id="137" name="Shape 137"/>
          <p:cNvSpPr/>
          <p:nvPr/>
        </p:nvSpPr>
        <p:spPr>
          <a:xfrm>
            <a:off x="10307325" y="14029536"/>
            <a:ext cx="4349537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 spc="360">
                <a:solidFill>
                  <a:srgbClr val="535353"/>
                </a:solidFill>
                <a:latin typeface="Avenir Next Demi Bold"/>
                <a:ea typeface="Avenir Next Demi Bold"/>
                <a:cs typeface="Avenir Next Demi Bold"/>
                <a:sym typeface="Avenir Next Demi Bold"/>
              </a:defRPr>
            </a:lvl1pPr>
          </a:lstStyle>
          <a:p>
            <a:r>
              <a:t>SVILUPPI FUTURI</a:t>
            </a:r>
          </a:p>
        </p:txBody>
      </p:sp>
      <p:sp>
        <p:nvSpPr>
          <p:cNvPr id="138" name="Shape 138"/>
          <p:cNvSpPr/>
          <p:nvPr/>
        </p:nvSpPr>
        <p:spPr>
          <a:xfrm>
            <a:off x="758345" y="14400377"/>
            <a:ext cx="3963041" cy="3785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r>
              <a:rPr lang="it-IT" dirty="0"/>
              <a:t>M</a:t>
            </a:r>
            <a:r>
              <a:rPr lang="it-IT" dirty="0" smtClean="0"/>
              <a:t>aggiore </a:t>
            </a:r>
            <a:r>
              <a:rPr lang="it-IT" dirty="0"/>
              <a:t>attenzione e </a:t>
            </a:r>
            <a:r>
              <a:rPr lang="it-IT" dirty="0" smtClean="0"/>
              <a:t>partecipazione del pubblico specifico rispetto a visite guidate in Italiano tradotte in Arabo. </a:t>
            </a:r>
          </a:p>
          <a:p>
            <a:endParaRPr lang="it-IT" dirty="0" smtClean="0"/>
          </a:p>
          <a:p>
            <a:r>
              <a:rPr lang="it-IT" dirty="0" smtClean="0"/>
              <a:t>MOTIVI: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possibilità del pubblico di intervenire e porre domande in lingua madre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argomenti di vita quotidiana 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paragone con la loro cultura</a:t>
            </a:r>
            <a:endParaRPr lang="it-IT" dirty="0"/>
          </a:p>
          <a:p>
            <a:endParaRPr lang="it-IT" dirty="0" smtClean="0"/>
          </a:p>
          <a:p>
            <a:r>
              <a:rPr lang="it-IT" dirty="0" smtClean="0"/>
              <a:t>RISULTATI ATTESI</a:t>
            </a:r>
          </a:p>
          <a:p>
            <a:r>
              <a:rPr lang="it-IT" dirty="0" smtClean="0"/>
              <a:t>- percorsi «vita quotidiana nell’Antico Egitto» rivolti al pubblico specifico e/o al pubblico generico</a:t>
            </a:r>
            <a:endParaRPr lang="it-IT" dirty="0"/>
          </a:p>
          <a:p>
            <a:endParaRPr dirty="0"/>
          </a:p>
        </p:txBody>
      </p:sp>
      <p:sp>
        <p:nvSpPr>
          <p:cNvPr id="139" name="Shape 139"/>
          <p:cNvSpPr/>
          <p:nvPr/>
        </p:nvSpPr>
        <p:spPr>
          <a:xfrm>
            <a:off x="5281632" y="14400377"/>
            <a:ext cx="3963040" cy="2062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r>
              <a:rPr lang="it-IT" dirty="0" smtClean="0"/>
              <a:t>NUOVA PROSPETTIVA:</a:t>
            </a:r>
          </a:p>
          <a:p>
            <a:r>
              <a:rPr lang="it-IT" dirty="0" smtClean="0"/>
              <a:t>Offrire alle utenti non solo </a:t>
            </a:r>
            <a:r>
              <a:rPr lang="it-IT" dirty="0"/>
              <a:t>servizi e contenuti </a:t>
            </a:r>
            <a:r>
              <a:rPr lang="it-IT" dirty="0" smtClean="0"/>
              <a:t>culturali, ma </a:t>
            </a:r>
            <a:r>
              <a:rPr lang="it-IT" dirty="0"/>
              <a:t>coinvolgerle direttamente, facendole diventare </a:t>
            </a:r>
            <a:r>
              <a:rPr lang="it-IT" dirty="0" smtClean="0"/>
              <a:t>leader </a:t>
            </a:r>
            <a:r>
              <a:rPr lang="it-IT" dirty="0"/>
              <a:t>di attività </a:t>
            </a:r>
            <a:r>
              <a:rPr lang="it-IT" dirty="0" smtClean="0"/>
              <a:t>culturali per le loro connazionali.</a:t>
            </a:r>
          </a:p>
          <a:p>
            <a:endParaRPr lang="it-IT" dirty="0"/>
          </a:p>
          <a:p>
            <a:r>
              <a:rPr lang="it-IT" dirty="0" smtClean="0"/>
              <a:t>Ad oggi 11 utenti - «guide» del Museo Egizio </a:t>
            </a:r>
            <a:endParaRPr lang="it-IT" dirty="0"/>
          </a:p>
        </p:txBody>
      </p:sp>
      <p:sp>
        <p:nvSpPr>
          <p:cNvPr id="140" name="Shape 140"/>
          <p:cNvSpPr/>
          <p:nvPr/>
        </p:nvSpPr>
        <p:spPr>
          <a:xfrm>
            <a:off x="10308869" y="14483742"/>
            <a:ext cx="3963040" cy="1815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>
                <a:solidFill>
                  <a:srgbClr val="595959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marL="285750" indent="-285750">
              <a:buFontTx/>
              <a:buChar char="-"/>
            </a:pPr>
            <a:r>
              <a:rPr lang="it-IT" dirty="0" smtClean="0"/>
              <a:t>Progetti con altri Musei cittadini che </a:t>
            </a:r>
            <a:r>
              <a:rPr lang="it-IT" dirty="0"/>
              <a:t>coinvolgano </a:t>
            </a:r>
            <a:r>
              <a:rPr lang="it-IT" dirty="0" smtClean="0"/>
              <a:t>direttamente le nostre utenti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Abbandono del </a:t>
            </a:r>
            <a:r>
              <a:rPr lang="it-IT" dirty="0"/>
              <a:t>concetto di “visita guidata” meramente </a:t>
            </a:r>
            <a:r>
              <a:rPr lang="it-IT" dirty="0" smtClean="0"/>
              <a:t>passiva.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Percorsi e eventi con il Museo Egizio guidate dalle nostre utenti</a:t>
            </a:r>
            <a:endParaRPr lang="it-IT" dirty="0"/>
          </a:p>
        </p:txBody>
      </p:sp>
      <p:sp>
        <p:nvSpPr>
          <p:cNvPr id="141" name="Shape 141"/>
          <p:cNvSpPr/>
          <p:nvPr/>
        </p:nvSpPr>
        <p:spPr>
          <a:xfrm>
            <a:off x="10434335" y="10139622"/>
            <a:ext cx="3168001" cy="255494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>
                <a:solidFill>
                  <a:srgbClr val="595959"/>
                </a:solidFill>
              </a:defRPr>
            </a:pPr>
            <a:endParaRPr/>
          </a:p>
        </p:txBody>
      </p:sp>
      <p:sp>
        <p:nvSpPr>
          <p:cNvPr id="142" name="Shape 142"/>
          <p:cNvSpPr/>
          <p:nvPr/>
        </p:nvSpPr>
        <p:spPr>
          <a:xfrm>
            <a:off x="7266334" y="10139622"/>
            <a:ext cx="3168001" cy="255494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>
                <a:solidFill>
                  <a:srgbClr val="595959"/>
                </a:solidFill>
              </a:defRPr>
            </a:pPr>
            <a:endParaRPr/>
          </a:p>
        </p:txBody>
      </p:sp>
      <p:sp>
        <p:nvSpPr>
          <p:cNvPr id="143" name="Shape 143"/>
          <p:cNvSpPr/>
          <p:nvPr/>
        </p:nvSpPr>
        <p:spPr>
          <a:xfrm>
            <a:off x="7172849" y="11234773"/>
            <a:ext cx="3178400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400" spc="6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/>
              <a:t>IMMAGINE3</a:t>
            </a:r>
          </a:p>
        </p:txBody>
      </p:sp>
      <p:sp>
        <p:nvSpPr>
          <p:cNvPr id="144" name="Shape 144"/>
          <p:cNvSpPr/>
          <p:nvPr/>
        </p:nvSpPr>
        <p:spPr>
          <a:xfrm>
            <a:off x="10423935" y="11202474"/>
            <a:ext cx="3178400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400" spc="600"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/>
              <a:t>IMMAGINE4</a:t>
            </a:r>
          </a:p>
        </p:txBody>
      </p:sp>
      <p:sp>
        <p:nvSpPr>
          <p:cNvPr id="145" name="Shape 145"/>
          <p:cNvSpPr/>
          <p:nvPr/>
        </p:nvSpPr>
        <p:spPr>
          <a:xfrm>
            <a:off x="7784116" y="4613018"/>
            <a:ext cx="5835886" cy="600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300" spc="236">
                <a:solidFill>
                  <a:srgbClr val="D8127D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it-IT" dirty="0" smtClean="0"/>
              <a:t>Museo Egizio</a:t>
            </a:r>
            <a:endParaRPr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35" y="10101302"/>
            <a:ext cx="3270313" cy="2512134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5447" y="10103123"/>
            <a:ext cx="3173424" cy="2512800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922" y="10093241"/>
            <a:ext cx="3115213" cy="2512800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821" y="10122216"/>
            <a:ext cx="2605296" cy="2512800"/>
          </a:xfrm>
          <a:prstGeom prst="rect">
            <a:avLst/>
          </a:prstGeom>
        </p:spPr>
      </p:pic>
      <p:pic>
        <p:nvPicPr>
          <p:cNvPr id="8" name="Immagine 7"/>
          <p:cNvPicPr preferRelativeResize="0"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30" r="30240"/>
          <a:stretch/>
        </p:blipFill>
        <p:spPr>
          <a:xfrm>
            <a:off x="11787645" y="839057"/>
            <a:ext cx="2664296" cy="237819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04319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04319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04319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04319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299</Words>
  <Application>Microsoft Office PowerPoint</Application>
  <PresentationFormat>Personalizzato</PresentationFormat>
  <Paragraphs>52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Avenir Book</vt:lpstr>
      <vt:lpstr>Avenir Heavy</vt:lpstr>
      <vt:lpstr>Avenir Next Demi Bold</vt:lpstr>
      <vt:lpstr>Avenir Next Medium</vt:lpstr>
      <vt:lpstr>Calibri</vt:lpstr>
      <vt:lpstr>Tema de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Sara</dc:creator>
  <cp:lastModifiedBy>Sara</cp:lastModifiedBy>
  <cp:revision>12</cp:revision>
  <dcterms:modified xsi:type="dcterms:W3CDTF">2017-06-05T13:45:13Z</dcterms:modified>
</cp:coreProperties>
</file>